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3" r:id="rId5"/>
    <p:sldId id="264" r:id="rId6"/>
    <p:sldId id="266" r:id="rId7"/>
    <p:sldId id="268" r:id="rId8"/>
    <p:sldId id="265" r:id="rId9"/>
    <p:sldId id="269" r:id="rId10"/>
    <p:sldId id="270" r:id="rId11"/>
    <p:sldId id="271" r:id="rId12"/>
    <p:sldId id="27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063"/>
    <a:srgbClr val="254769"/>
    <a:srgbClr val="2644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1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DF05AE-8716-427F-8B87-8C7F70A19643}" type="datetimeFigureOut">
              <a:rPr lang="en-GB" smtClean="0"/>
              <a:t>05/05/2026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6DD95-73A1-4325-8B4E-533CDC4CD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128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6DD95-73A1-4325-8B4E-533CDC4CDBD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66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6DD95-73A1-4325-8B4E-533CDC4CDBD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564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EC2D6-2941-7A48-2DD0-87E7A62D5C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077D19-6DB8-6B09-017D-C57AF66DD9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899F9-81F1-FC7F-851E-20055C9D2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B9EBB-03F0-4FC0-A68B-4118D9249968}" type="datetimeFigureOut">
              <a:rPr lang="en-GB" smtClean="0"/>
              <a:t>05/05/2026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AB984-60DF-EC17-09BB-FAFA29403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DBD50-5E24-10F2-B21D-47D2A23D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DE33-6650-48FF-AA1B-5B84B510EF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937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7AD36-3037-3EB4-4409-C5BA63F2D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74330C-C073-073A-29E5-32882BCFAA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122F9-6DC6-83EE-53F8-D9BFDE3E5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B9EBB-03F0-4FC0-A68B-4118D9249968}" type="datetimeFigureOut">
              <a:rPr lang="en-GB" smtClean="0"/>
              <a:t>05/05/2026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506D0-B090-D4E4-855C-92A62108D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F32B6-23AF-B595-4B5C-B77BA5470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DE33-6650-48FF-AA1B-5B84B510EF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513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03EB1-AF47-336D-B0AA-79DD972E34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B2C1D9-36A3-9674-43A6-7727EC7152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2FAC6-DADE-42C9-A0DC-D1176FB64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B9EBB-03F0-4FC0-A68B-4118D9249968}" type="datetimeFigureOut">
              <a:rPr lang="en-GB" smtClean="0"/>
              <a:t>05/05/2026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99691-124A-3EFC-110C-53E344167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855F6-9DE5-1684-DD13-F0B77A656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DE33-6650-48FF-AA1B-5B84B510EF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151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1D802-38A3-1A6C-EFCB-471558E15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62783-4547-6BF2-BBF4-3B9EAC8DF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C28F2-4BBC-DA3A-F616-8C6250B31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B9EBB-03F0-4FC0-A68B-4118D9249968}" type="datetimeFigureOut">
              <a:rPr lang="en-GB" smtClean="0"/>
              <a:t>05/05/2026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F75BE-6ADA-2DEC-F7DE-1F88584C1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35AC7-040E-8A37-F4C4-0AB37C6F2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DE33-6650-48FF-AA1B-5B84B510EF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497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B309D-FBBB-DBDB-83E1-E5FFBF3CC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FE0DB4-AEC2-EE46-5362-899C148EB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7C79C-0277-2D38-8B6E-5212C0344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B9EBB-03F0-4FC0-A68B-4118D9249968}" type="datetimeFigureOut">
              <a:rPr lang="en-GB" smtClean="0"/>
              <a:t>05/05/2026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301DB-9B62-B61E-FA62-7C7028AA5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A809-758E-A287-A5B7-8002BAA9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DE33-6650-48FF-AA1B-5B84B510EF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561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FA40C-815D-3422-AB22-DAFF09A8F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AD499-03DC-6B2C-66C7-4A54BEBE0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D62DA5-DF35-DAD3-5A4D-1DB583A853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669194-8BCA-5B5E-DCBB-DE0F01D48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B9EBB-03F0-4FC0-A68B-4118D9249968}" type="datetimeFigureOut">
              <a:rPr lang="en-GB" smtClean="0"/>
              <a:t>05/05/2026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EA155-1148-C097-1960-8AC0F6990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3EAAC-2DCD-E9D7-0C5D-AB409B9E3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DE33-6650-48FF-AA1B-5B84B510EF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098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07976-0501-4BE3-28A2-CBB7112DB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2539C8-02FE-385E-9725-72FA5DE0E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B7F4C-7CB1-22C2-510B-0D3730888E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43B348-66C0-9A26-44A1-045D0DA5F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D8B3C1-B4E7-50CA-9A07-FE50C3DD42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D1D2B3-0711-CB9A-89F0-63432B1A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B9EBB-03F0-4FC0-A68B-4118D9249968}" type="datetimeFigureOut">
              <a:rPr lang="en-GB" smtClean="0"/>
              <a:t>05/05/2026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53C379-EFFB-583C-8C49-639E48E7C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A33160-713B-0E6A-A43F-52D5C2CFD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DE33-6650-48FF-AA1B-5B84B510EF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737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46707-5D64-CDA7-879C-1FC70990A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688EE-6CB5-80AC-F81B-79B49E016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B9EBB-03F0-4FC0-A68B-4118D9249968}" type="datetimeFigureOut">
              <a:rPr lang="en-GB" smtClean="0"/>
              <a:t>05/05/2026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89E431-2165-0498-8622-315145E3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ADF8D-4B79-5FAA-6EC7-6D07C9D45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DE33-6650-48FF-AA1B-5B84B510EF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860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A8D220-3FD7-3FF4-4288-5F98C7EA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B9EBB-03F0-4FC0-A68B-4118D9249968}" type="datetimeFigureOut">
              <a:rPr lang="en-GB" smtClean="0"/>
              <a:t>05/05/2026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C33EC5-273D-B7DE-5480-D2BE52C52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A7D61-3B1C-E731-6664-33C29D7F4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DE33-6650-48FF-AA1B-5B84B510EF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02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4859C-0F69-E2B9-36FD-FE2AE95BC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52AC1-B4F5-2A1E-E31D-24DED808C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797EC6-BEA3-885C-B04C-0C3CAFAC98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C1085A-7F41-77E4-648C-221524A94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B9EBB-03F0-4FC0-A68B-4118D9249968}" type="datetimeFigureOut">
              <a:rPr lang="en-GB" smtClean="0"/>
              <a:t>05/05/2026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F4592E-F9F4-520F-C743-8C0C67A24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A33236-03BA-1D76-98F7-055DA5C82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DE33-6650-48FF-AA1B-5B84B510EF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181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64553-C718-7431-0144-A5DFC5D30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EE545C-4DB9-3052-A482-6555080BF2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74F1A4-45B8-2EC3-9925-841177706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9A9B17-A61C-6E9B-5719-92035D824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B9EBB-03F0-4FC0-A68B-4118D9249968}" type="datetimeFigureOut">
              <a:rPr lang="en-GB" smtClean="0"/>
              <a:t>05/05/2026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C06186-4FD3-3F48-CDAB-519600E90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A02114-D7AF-C363-8A35-7BF26F97B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DE33-6650-48FF-AA1B-5B84B510EF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908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0CE12A-7E92-869B-9987-93FFEAFB2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D7C2E-7B91-E929-EB8A-BE0D41B44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478A8-C91E-5BF1-F732-CAF9C133D6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B9EBB-03F0-4FC0-A68B-4118D9249968}" type="datetimeFigureOut">
              <a:rPr lang="en-GB" smtClean="0"/>
              <a:t>05/05/2026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2BD75-F80F-C715-241B-DE4D650BB4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94BF8-1B55-C53A-0F6B-18E74150A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2DE33-6650-48FF-AA1B-5B84B510EF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41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Free picture: Majestic sunrise over Balaton lake in Hungary with cloudy sky">
            <a:extLst>
              <a:ext uri="{FF2B5EF4-FFF2-40B4-BE49-F238E27FC236}">
                <a16:creationId xmlns:a16="http://schemas.microsoft.com/office/drawing/2014/main" id="{8A2E832C-3830-1224-EB72-56FC8FAA53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456"/>
          <a:stretch>
            <a:fillRect/>
          </a:stretch>
        </p:blipFill>
        <p:spPr bwMode="auto">
          <a:xfrm rot="10800000">
            <a:off x="0" y="0"/>
            <a:ext cx="16745372" cy="907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272419F3-EDD2-4DBB-D93C-2084B11018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arker/>
                    </a14:imgEffect>
                    <a14:imgEffect>
                      <a14:saturation sa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22" b="53948"/>
          <a:stretch>
            <a:fillRect/>
          </a:stretch>
        </p:blipFill>
        <p:spPr bwMode="auto">
          <a:xfrm>
            <a:off x="4306460" y="4106637"/>
            <a:ext cx="4514967" cy="2915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51DCF0-FC3C-84AC-3749-27073BF6B2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82251" y="-808269"/>
            <a:ext cx="12556502" cy="4073322"/>
          </a:xfrm>
        </p:spPr>
        <p:txBody>
          <a:bodyPr>
            <a:normAutofit/>
          </a:bodyPr>
          <a:lstStyle/>
          <a:p>
            <a:r>
              <a:rPr lang="sr-Cyrl-RS" sz="12000" b="1" dirty="0">
                <a:solidFill>
                  <a:schemeClr val="bg1"/>
                </a:solidFill>
                <a:latin typeface="Bahnschrift" panose="020B0502040204020203" pitchFamily="34" charset="0"/>
              </a:rPr>
              <a:t>ЕКСКУРЗИЈА </a:t>
            </a:r>
            <a:r>
              <a:rPr lang="en-GB" sz="12000" b="1" dirty="0">
                <a:solidFill>
                  <a:schemeClr val="bg1"/>
                </a:solidFill>
                <a:latin typeface="Bahnschrift" panose="020B0502040204020203" pitchFamily="34" charset="0"/>
              </a:rPr>
              <a:t>‘26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6A4EA6-76A8-29DC-4F27-1A47C334E8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Marker/>
                    </a14:imgEffect>
                    <a14:imgEffect>
                      <a14:sharpenSoften amount="-38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2"/>
          <a:stretch>
            <a:fillRect/>
          </a:stretch>
        </p:blipFill>
        <p:spPr bwMode="auto">
          <a:xfrm flipH="1">
            <a:off x="1720449" y="970961"/>
            <a:ext cx="3655177" cy="588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49EC2-77F5-E178-9BDA-11C37755A1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Marker size="100"/>
                    </a14:imgEffect>
                    <a14:imgEffect>
                      <a14:sharpenSoften amount="-23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330" t="-5765" r="38577" b="8941"/>
          <a:stretch>
            <a:fillRect/>
          </a:stretch>
        </p:blipFill>
        <p:spPr>
          <a:xfrm>
            <a:off x="7381188" y="2368492"/>
            <a:ext cx="5353706" cy="44895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DEE776-6E57-370F-1590-77FB026253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Marker/>
                    </a14:imgEffect>
                    <a14:imgEffect>
                      <a14:sharpenSoften amount="-20000"/>
                    </a14:imgEffect>
                    <a14:imgEffect>
                      <a14:saturation sat="66000"/>
                    </a14:imgEffect>
                    <a14:imgEffect>
                      <a14:brightnessContrast contrast="-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5155">
            <a:off x="6984322" y="1820752"/>
            <a:ext cx="5291931" cy="6392234"/>
          </a:xfrm>
          <a:prstGeom prst="rect">
            <a:avLst/>
          </a:prstGeom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0D6E1748-48ED-3EF9-DE72-FD08D64F1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Marker size="62"/>
                    </a14:imgEffect>
                    <a14:imgEffect>
                      <a14:sharpenSoften amount="-13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76" r="29490" b="46296"/>
          <a:stretch>
            <a:fillRect/>
          </a:stretch>
        </p:blipFill>
        <p:spPr bwMode="auto">
          <a:xfrm>
            <a:off x="-604035" y="3355942"/>
            <a:ext cx="3216964" cy="350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492ABB-9879-633D-1F4E-B074234ED225}"/>
              </a:ext>
            </a:extLst>
          </p:cNvPr>
          <p:cNvSpPr/>
          <p:nvPr/>
        </p:nvSpPr>
        <p:spPr>
          <a:xfrm rot="10800000">
            <a:off x="-1" y="0"/>
            <a:ext cx="1940768" cy="6857999"/>
          </a:xfrm>
          <a:prstGeom prst="rect">
            <a:avLst/>
          </a:prstGeom>
          <a:gradFill>
            <a:gsLst>
              <a:gs pos="100000">
                <a:srgbClr val="254769">
                  <a:alpha val="0"/>
                </a:srgbClr>
              </a:gs>
              <a:gs pos="0">
                <a:srgbClr val="1F406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957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218482-DBC7-5158-8A5E-71B4A301C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1ACAB3-908A-1895-C443-BBBE0BF1B5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31" r="1773" b="10497"/>
          <a:stretch>
            <a:fillRect/>
          </a:stretch>
        </p:blipFill>
        <p:spPr>
          <a:xfrm>
            <a:off x="756049" y="1707072"/>
            <a:ext cx="5614143" cy="35378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6DE528-DED7-D514-08FF-1E52A8552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764" y="254674"/>
            <a:ext cx="9279516" cy="1094069"/>
          </a:xfrm>
        </p:spPr>
        <p:txBody>
          <a:bodyPr>
            <a:normAutofit/>
          </a:bodyPr>
          <a:lstStyle/>
          <a:p>
            <a:pPr algn="ctr"/>
            <a:r>
              <a:rPr lang="sr-Cyrl-RS" dirty="0">
                <a:latin typeface="Book Antiqua" panose="02040602050305030304" pitchFamily="18" charset="0"/>
              </a:rPr>
              <a:t>Наши ученици и наставници...</a:t>
            </a:r>
            <a:endParaRPr lang="en-GB" dirty="0">
              <a:latin typeface="Book Antiqua" panose="0204060205030503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A421A7-B7C7-4FC6-1F3D-AADDE7B37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r="2718"/>
          <a:stretch>
            <a:fillRect/>
          </a:stretch>
        </p:blipFill>
        <p:spPr>
          <a:xfrm>
            <a:off x="6370191" y="1752794"/>
            <a:ext cx="5060801" cy="34692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2B4342D-4898-1064-A93B-59165AA6B24D}"/>
              </a:ext>
            </a:extLst>
          </p:cNvPr>
          <p:cNvSpPr/>
          <p:nvPr/>
        </p:nvSpPr>
        <p:spPr>
          <a:xfrm>
            <a:off x="756052" y="1707072"/>
            <a:ext cx="10674942" cy="457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EE773F-E5B3-28B1-BF2A-C502E6DB1822}"/>
              </a:ext>
            </a:extLst>
          </p:cNvPr>
          <p:cNvSpPr/>
          <p:nvPr/>
        </p:nvSpPr>
        <p:spPr>
          <a:xfrm>
            <a:off x="756050" y="5199163"/>
            <a:ext cx="10674942" cy="457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7782C0-6D71-5D1F-783A-7D48B534229B}"/>
              </a:ext>
            </a:extLst>
          </p:cNvPr>
          <p:cNvSpPr/>
          <p:nvPr/>
        </p:nvSpPr>
        <p:spPr>
          <a:xfrm>
            <a:off x="756050" y="5298323"/>
            <a:ext cx="10674942" cy="457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85186"/>
      </p:ext>
    </p:extLst>
  </p:cSld>
  <p:clrMapOvr>
    <a:masterClrMapping/>
  </p:clrMapOvr>
  <p:transition spd="slow"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F6D030-7726-92A5-4CA8-5C6B58130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F37009-548E-382D-BBF3-31832FAE6C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505" r="17186"/>
          <a:stretch>
            <a:fillRect/>
          </a:stretch>
        </p:blipFill>
        <p:spPr>
          <a:xfrm>
            <a:off x="756050" y="1707072"/>
            <a:ext cx="3577702" cy="3514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EB0C50-826D-D350-C3E5-CBCF60D965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773"/>
          <a:stretch>
            <a:fillRect/>
          </a:stretch>
        </p:blipFill>
        <p:spPr>
          <a:xfrm>
            <a:off x="4333752" y="1707072"/>
            <a:ext cx="2954815" cy="349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63714D-0EBD-B723-4D80-9A87C49F95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476" t="12036" r="10840" b="-194"/>
          <a:stretch>
            <a:fillRect/>
          </a:stretch>
        </p:blipFill>
        <p:spPr>
          <a:xfrm>
            <a:off x="6960093" y="1737651"/>
            <a:ext cx="4470899" cy="35149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BCB95D-DDD9-5D6E-9865-1FF4C0A43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764" y="254674"/>
            <a:ext cx="9279516" cy="1094069"/>
          </a:xfrm>
        </p:spPr>
        <p:txBody>
          <a:bodyPr>
            <a:normAutofit/>
          </a:bodyPr>
          <a:lstStyle/>
          <a:p>
            <a:pPr algn="ctr"/>
            <a:r>
              <a:rPr lang="sr-Cyrl-RS" dirty="0">
                <a:latin typeface="Book Antiqua" panose="02040602050305030304" pitchFamily="18" charset="0"/>
              </a:rPr>
              <a:t>Наши ученици и наставници...</a:t>
            </a:r>
            <a:endParaRPr lang="en-GB" dirty="0">
              <a:latin typeface="Book Antiqua" panose="0204060205030503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BCDA50-3A9B-97BC-B643-BDE7446D6BDB}"/>
              </a:ext>
            </a:extLst>
          </p:cNvPr>
          <p:cNvSpPr/>
          <p:nvPr/>
        </p:nvSpPr>
        <p:spPr>
          <a:xfrm>
            <a:off x="756052" y="1707072"/>
            <a:ext cx="10674942" cy="457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8C71C0-C793-E8FB-4206-0DA2A9E9FC11}"/>
              </a:ext>
            </a:extLst>
          </p:cNvPr>
          <p:cNvSpPr/>
          <p:nvPr/>
        </p:nvSpPr>
        <p:spPr>
          <a:xfrm>
            <a:off x="756050" y="5199163"/>
            <a:ext cx="10674942" cy="457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3894AF-B4A1-0608-5F71-7FD0C30F57E8}"/>
              </a:ext>
            </a:extLst>
          </p:cNvPr>
          <p:cNvSpPr/>
          <p:nvPr/>
        </p:nvSpPr>
        <p:spPr>
          <a:xfrm>
            <a:off x="756050" y="5298323"/>
            <a:ext cx="10674942" cy="457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286889"/>
      </p:ext>
    </p:extLst>
  </p:cSld>
  <p:clrMapOvr>
    <a:masterClrMapping/>
  </p:clrMapOvr>
  <p:transition spd="slow"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E5D686-E31D-3FEE-5A7E-E7E1BEBB2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F84A1-16A8-4443-1440-E91211B82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764" y="254674"/>
            <a:ext cx="9279516" cy="1094069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latin typeface="Book Antiqua" panose="02040602050305030304" pitchFamily="18" charset="0"/>
              </a:rPr>
              <a:t>X</a:t>
            </a:r>
            <a:r>
              <a:rPr lang="sr-Cyrl-RS" dirty="0">
                <a:latin typeface="Book Antiqua" panose="02040602050305030304" pitchFamily="18" charset="0"/>
              </a:rPr>
              <a:t>ВАЛА НА ПАЖЊИ!</a:t>
            </a:r>
            <a:endParaRPr lang="en-GB" dirty="0">
              <a:latin typeface="Book Antiqua" panose="0204060205030503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0032C5-E0B9-1F3D-CAC2-EBA408964BA6}"/>
              </a:ext>
            </a:extLst>
          </p:cNvPr>
          <p:cNvSpPr/>
          <p:nvPr/>
        </p:nvSpPr>
        <p:spPr>
          <a:xfrm>
            <a:off x="756050" y="2030678"/>
            <a:ext cx="10674942" cy="457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1A661A-157B-5A88-4F45-06834BD28848}"/>
              </a:ext>
            </a:extLst>
          </p:cNvPr>
          <p:cNvSpPr/>
          <p:nvPr/>
        </p:nvSpPr>
        <p:spPr>
          <a:xfrm>
            <a:off x="756050" y="4616388"/>
            <a:ext cx="10674942" cy="457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159723B-DE92-A74C-0487-03D9B0AE3DEA}"/>
              </a:ext>
            </a:extLst>
          </p:cNvPr>
          <p:cNvSpPr txBox="1">
            <a:spLocks/>
          </p:cNvSpPr>
          <p:nvPr/>
        </p:nvSpPr>
        <p:spPr>
          <a:xfrm>
            <a:off x="1453763" y="2352583"/>
            <a:ext cx="9137297" cy="2554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r-Cyrl-RS" sz="2000" dirty="0">
                <a:latin typeface="Book Antiqua" panose="02040602050305030304" pitchFamily="18" charset="0"/>
              </a:rPr>
              <a:t>Иван Степић </a:t>
            </a:r>
            <a:r>
              <a:rPr lang="en-GB" sz="2000" dirty="0">
                <a:latin typeface="Book Antiqua" panose="02040602050305030304" pitchFamily="18" charset="0"/>
              </a:rPr>
              <a:t>II/7</a:t>
            </a:r>
          </a:p>
          <a:p>
            <a:pPr algn="ctr"/>
            <a:r>
              <a:rPr lang="en-GB" sz="2000" dirty="0">
                <a:latin typeface="Book Antiqua" panose="02040602050305030304" pitchFamily="18" charset="0"/>
              </a:rPr>
              <a:t>&amp;</a:t>
            </a:r>
          </a:p>
          <a:p>
            <a:pPr algn="ctr"/>
            <a:r>
              <a:rPr lang="sr-Cyrl-RS" sz="2000" dirty="0">
                <a:latin typeface="Book Antiqua" panose="02040602050305030304" pitchFamily="18" charset="0"/>
              </a:rPr>
              <a:t>Лена Ђукић </a:t>
            </a:r>
            <a:r>
              <a:rPr lang="en-GB" sz="2000" dirty="0">
                <a:latin typeface="Book Antiqua" panose="02040602050305030304" pitchFamily="18" charset="0"/>
              </a:rPr>
              <a:t>II/8</a:t>
            </a:r>
          </a:p>
          <a:p>
            <a:pPr algn="ctr"/>
            <a:endParaRPr lang="en-GB" sz="2000" dirty="0">
              <a:latin typeface="Book Antiqua" panose="02040602050305030304" pitchFamily="18" charset="0"/>
            </a:endParaRPr>
          </a:p>
          <a:p>
            <a:pPr algn="ctr"/>
            <a:r>
              <a:rPr lang="en-GB" sz="2000" dirty="0">
                <a:latin typeface="Book Antiqua" panose="02040602050305030304" pitchFamily="18" charset="0"/>
              </a:rPr>
              <a:t>-</a:t>
            </a:r>
          </a:p>
          <a:p>
            <a:pPr algn="ctr"/>
            <a:endParaRPr lang="en-GB" sz="2000" dirty="0">
              <a:latin typeface="Book Antiqua" panose="02040602050305030304" pitchFamily="18" charset="0"/>
            </a:endParaRPr>
          </a:p>
          <a:p>
            <a:pPr algn="ctr"/>
            <a:r>
              <a:rPr lang="sr-Cyrl-RS" sz="2000" dirty="0">
                <a:latin typeface="Book Antiqua" panose="02040602050305030304" pitchFamily="18" charset="0"/>
              </a:rPr>
              <a:t>ТРЕЋА БЕОГРАДСКА ГИМНАЗИЈА</a:t>
            </a:r>
            <a:endParaRPr lang="en-GB" sz="2000" dirty="0">
              <a:latin typeface="Book Antiqua" panose="02040602050305030304" pitchFamily="18" charset="0"/>
            </a:endParaRPr>
          </a:p>
          <a:p>
            <a:pPr algn="ctr"/>
            <a:endParaRPr lang="sr-Cyrl-RS" sz="2000" dirty="0">
              <a:latin typeface="Book Antiqua" panose="02040602050305030304" pitchFamily="18" charset="0"/>
            </a:endParaRPr>
          </a:p>
          <a:p>
            <a:pPr algn="ctr"/>
            <a:r>
              <a:rPr lang="en-GB" sz="2000" dirty="0">
                <a:latin typeface="Book Antiqua" panose="02040602050305030304" pitchFamily="18" charset="0"/>
              </a:rPr>
              <a:t>Maj 2026.</a:t>
            </a:r>
          </a:p>
          <a:p>
            <a:pPr algn="ctr"/>
            <a:endParaRPr lang="en-GB" sz="2000" dirty="0">
              <a:latin typeface="Book Antiqua" panose="02040602050305030304" pitchFamily="18" charset="0"/>
            </a:endParaRPr>
          </a:p>
          <a:p>
            <a:pPr algn="ctr"/>
            <a:endParaRPr lang="en-GB" sz="2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633129"/>
      </p:ext>
    </p:extLst>
  </p:cSld>
  <p:clrMapOvr>
    <a:masterClrMapping/>
  </p:clrMapOvr>
  <p:transition spd="slow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picture: Majestic sunrise over Balaton lake in Hungary with cloudy sky">
            <a:extLst>
              <a:ext uri="{FF2B5EF4-FFF2-40B4-BE49-F238E27FC236}">
                <a16:creationId xmlns:a16="http://schemas.microsoft.com/office/drawing/2014/main" id="{D0925623-BFAA-F5B1-1290-664E8D1DD1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102" b="59456"/>
          <a:stretch>
            <a:fillRect/>
          </a:stretch>
        </p:blipFill>
        <p:spPr bwMode="auto">
          <a:xfrm rot="10800000">
            <a:off x="8546838" y="-3"/>
            <a:ext cx="36451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Freeform: Shape 2051">
            <a:extLst>
              <a:ext uri="{FF2B5EF4-FFF2-40B4-BE49-F238E27FC236}">
                <a16:creationId xmlns:a16="http://schemas.microsoft.com/office/drawing/2014/main" id="{9E1EE5DE-A387-22DF-82CD-2BE8F98CC5A4}"/>
              </a:ext>
            </a:extLst>
          </p:cNvPr>
          <p:cNvSpPr/>
          <p:nvPr/>
        </p:nvSpPr>
        <p:spPr>
          <a:xfrm>
            <a:off x="782282" y="3054285"/>
            <a:ext cx="6955642" cy="3121007"/>
          </a:xfrm>
          <a:custGeom>
            <a:avLst/>
            <a:gdLst>
              <a:gd name="connsiteX0" fmla="*/ 603458 w 6955642"/>
              <a:gd name="connsiteY0" fmla="*/ 2931736 h 3121007"/>
              <a:gd name="connsiteX1" fmla="*/ 2724489 w 6955642"/>
              <a:gd name="connsiteY1" fmla="*/ 3120272 h 3121007"/>
              <a:gd name="connsiteX2" fmla="*/ 3356085 w 6955642"/>
              <a:gd name="connsiteY2" fmla="*/ 2988296 h 3121007"/>
              <a:gd name="connsiteX3" fmla="*/ 2601941 w 6955642"/>
              <a:gd name="connsiteY3" fmla="*/ 2771480 h 3121007"/>
              <a:gd name="connsiteX4" fmla="*/ 3752011 w 6955642"/>
              <a:gd name="connsiteY4" fmla="*/ 2469822 h 3121007"/>
              <a:gd name="connsiteX5" fmla="*/ 6184126 w 6955642"/>
              <a:gd name="connsiteY5" fmla="*/ 2696066 h 3121007"/>
              <a:gd name="connsiteX6" fmla="*/ 6938271 w 6955642"/>
              <a:gd name="connsiteY6" fmla="*/ 2573517 h 3121007"/>
              <a:gd name="connsiteX7" fmla="*/ 5599664 w 6955642"/>
              <a:gd name="connsiteY7" fmla="*/ 2290713 h 3121007"/>
              <a:gd name="connsiteX8" fmla="*/ 6580052 w 6955642"/>
              <a:gd name="connsiteY8" fmla="*/ 2215299 h 3121007"/>
              <a:gd name="connsiteX9" fmla="*/ 6221833 w 6955642"/>
              <a:gd name="connsiteY9" fmla="*/ 1923068 h 3121007"/>
              <a:gd name="connsiteX10" fmla="*/ 6796869 w 6955642"/>
              <a:gd name="connsiteY10" fmla="*/ 1706251 h 3121007"/>
              <a:gd name="connsiteX11" fmla="*/ 4336473 w 6955642"/>
              <a:gd name="connsiteY11" fmla="*/ 1253764 h 3121007"/>
              <a:gd name="connsiteX12" fmla="*/ 4968069 w 6955642"/>
              <a:gd name="connsiteY12" fmla="*/ 952107 h 3121007"/>
              <a:gd name="connsiteX13" fmla="*/ 3780291 w 6955642"/>
              <a:gd name="connsiteY13" fmla="*/ 669303 h 3121007"/>
              <a:gd name="connsiteX14" fmla="*/ 1536712 w 6955642"/>
              <a:gd name="connsiteY14" fmla="*/ 499620 h 3121007"/>
              <a:gd name="connsiteX15" fmla="*/ 264093 w 6955642"/>
              <a:gd name="connsiteY15" fmla="*/ 659876 h 3121007"/>
              <a:gd name="connsiteX16" fmla="*/ 66130 w 6955642"/>
              <a:gd name="connsiteY16" fmla="*/ 480767 h 3121007"/>
              <a:gd name="connsiteX17" fmla="*/ 1112506 w 6955642"/>
              <a:gd name="connsiteY17" fmla="*/ 405352 h 3121007"/>
              <a:gd name="connsiteX18" fmla="*/ 565751 w 6955642"/>
              <a:gd name="connsiteY18" fmla="*/ 226243 h 3121007"/>
              <a:gd name="connsiteX19" fmla="*/ 989957 w 6955642"/>
              <a:gd name="connsiteY19" fmla="*/ 0 h 312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55642" h="3121007">
                <a:moveTo>
                  <a:pt x="603458" y="2931736"/>
                </a:moveTo>
                <a:cubicBezTo>
                  <a:pt x="1434588" y="3021290"/>
                  <a:pt x="2265718" y="3110845"/>
                  <a:pt x="2724489" y="3120272"/>
                </a:cubicBezTo>
                <a:cubicBezTo>
                  <a:pt x="3183260" y="3129699"/>
                  <a:pt x="3376510" y="3046428"/>
                  <a:pt x="3356085" y="2988296"/>
                </a:cubicBezTo>
                <a:cubicBezTo>
                  <a:pt x="3335660" y="2930164"/>
                  <a:pt x="2535953" y="2857892"/>
                  <a:pt x="2601941" y="2771480"/>
                </a:cubicBezTo>
                <a:cubicBezTo>
                  <a:pt x="2667929" y="2685068"/>
                  <a:pt x="3154980" y="2482391"/>
                  <a:pt x="3752011" y="2469822"/>
                </a:cubicBezTo>
                <a:cubicBezTo>
                  <a:pt x="4349042" y="2457253"/>
                  <a:pt x="5653083" y="2678784"/>
                  <a:pt x="6184126" y="2696066"/>
                </a:cubicBezTo>
                <a:cubicBezTo>
                  <a:pt x="6715169" y="2713348"/>
                  <a:pt x="7035681" y="2641076"/>
                  <a:pt x="6938271" y="2573517"/>
                </a:cubicBezTo>
                <a:cubicBezTo>
                  <a:pt x="6840861" y="2505958"/>
                  <a:pt x="5659367" y="2350416"/>
                  <a:pt x="5599664" y="2290713"/>
                </a:cubicBezTo>
                <a:cubicBezTo>
                  <a:pt x="5539961" y="2231010"/>
                  <a:pt x="6476357" y="2276573"/>
                  <a:pt x="6580052" y="2215299"/>
                </a:cubicBezTo>
                <a:cubicBezTo>
                  <a:pt x="6683747" y="2154025"/>
                  <a:pt x="6185697" y="2007909"/>
                  <a:pt x="6221833" y="1923068"/>
                </a:cubicBezTo>
                <a:cubicBezTo>
                  <a:pt x="6257969" y="1838227"/>
                  <a:pt x="7111096" y="1817802"/>
                  <a:pt x="6796869" y="1706251"/>
                </a:cubicBezTo>
                <a:cubicBezTo>
                  <a:pt x="6482642" y="1594700"/>
                  <a:pt x="4641273" y="1379455"/>
                  <a:pt x="4336473" y="1253764"/>
                </a:cubicBezTo>
                <a:cubicBezTo>
                  <a:pt x="4031673" y="1128073"/>
                  <a:pt x="5060766" y="1049517"/>
                  <a:pt x="4968069" y="952107"/>
                </a:cubicBezTo>
                <a:cubicBezTo>
                  <a:pt x="4875372" y="854697"/>
                  <a:pt x="4352184" y="744717"/>
                  <a:pt x="3780291" y="669303"/>
                </a:cubicBezTo>
                <a:cubicBezTo>
                  <a:pt x="3208398" y="593889"/>
                  <a:pt x="2122745" y="501191"/>
                  <a:pt x="1536712" y="499620"/>
                </a:cubicBezTo>
                <a:cubicBezTo>
                  <a:pt x="950679" y="498049"/>
                  <a:pt x="509190" y="663018"/>
                  <a:pt x="264093" y="659876"/>
                </a:cubicBezTo>
                <a:cubicBezTo>
                  <a:pt x="18996" y="656734"/>
                  <a:pt x="-75272" y="523188"/>
                  <a:pt x="66130" y="480767"/>
                </a:cubicBezTo>
                <a:cubicBezTo>
                  <a:pt x="207532" y="438346"/>
                  <a:pt x="1029236" y="447773"/>
                  <a:pt x="1112506" y="405352"/>
                </a:cubicBezTo>
                <a:cubicBezTo>
                  <a:pt x="1195776" y="362931"/>
                  <a:pt x="586176" y="293802"/>
                  <a:pt x="565751" y="226243"/>
                </a:cubicBezTo>
                <a:cubicBezTo>
                  <a:pt x="545326" y="158684"/>
                  <a:pt x="925541" y="56561"/>
                  <a:pt x="989957" y="0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EB3818-C715-4A80-9004-129E49AE9865}"/>
              </a:ext>
            </a:extLst>
          </p:cNvPr>
          <p:cNvSpPr/>
          <p:nvPr/>
        </p:nvSpPr>
        <p:spPr>
          <a:xfrm>
            <a:off x="10226351" y="-3"/>
            <a:ext cx="1996748" cy="6858003"/>
          </a:xfrm>
          <a:prstGeom prst="rect">
            <a:avLst/>
          </a:prstGeom>
          <a:gradFill>
            <a:gsLst>
              <a:gs pos="100000">
                <a:srgbClr val="254769">
                  <a:alpha val="0"/>
                </a:srgbClr>
              </a:gs>
              <a:gs pos="0">
                <a:srgbClr val="1F406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33662F-3BE0-5679-7C37-9671D59B6716}"/>
              </a:ext>
            </a:extLst>
          </p:cNvPr>
          <p:cNvSpPr/>
          <p:nvPr/>
        </p:nvSpPr>
        <p:spPr>
          <a:xfrm rot="16200000">
            <a:off x="6240153" y="1744348"/>
            <a:ext cx="6857999" cy="3369298"/>
          </a:xfrm>
          <a:prstGeom prst="rect">
            <a:avLst/>
          </a:prstGeom>
          <a:gradFill>
            <a:gsLst>
              <a:gs pos="76161">
                <a:srgbClr val="DDE5F4">
                  <a:alpha val="61000"/>
                </a:srgbClr>
              </a:gs>
              <a:gs pos="34000">
                <a:schemeClr val="bg1"/>
              </a:gs>
              <a:gs pos="58000">
                <a:srgbClr val="E3EAF6">
                  <a:alpha val="97000"/>
                </a:srgb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26A145-71A0-241A-CFB2-56ADD2C99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31" y="358582"/>
            <a:ext cx="7868478" cy="1030730"/>
          </a:xfrm>
        </p:spPr>
        <p:txBody>
          <a:bodyPr>
            <a:prstTxWarp prst="textInflateBottom">
              <a:avLst/>
            </a:prstTxWarp>
          </a:bodyPr>
          <a:lstStyle/>
          <a:p>
            <a:r>
              <a:rPr lang="sr-Cyrl-RS" dirty="0">
                <a:latin typeface="Book Antiqua" panose="02040602050305030304" pitchFamily="18" charset="0"/>
              </a:rPr>
              <a:t>ПОСЕЋЕНА МЕСТА</a:t>
            </a:r>
            <a:endParaRPr lang="en-GB" dirty="0"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FD1A46-485A-17D6-B985-D0288EAECC11}"/>
              </a:ext>
            </a:extLst>
          </p:cNvPr>
          <p:cNvSpPr txBox="1"/>
          <p:nvPr/>
        </p:nvSpPr>
        <p:spPr>
          <a:xfrm>
            <a:off x="23307" y="4981612"/>
            <a:ext cx="2780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4000" dirty="0">
                <a:latin typeface="Bahnschrift" panose="020B0502040204020203" pitchFamily="34" charset="0"/>
              </a:rPr>
              <a:t>БЕОГРАД</a:t>
            </a:r>
            <a:endParaRPr lang="en-GB" sz="4000" dirty="0">
              <a:latin typeface="Bahnschrift" panose="020B0502040204020203" pitchFamily="34" charset="0"/>
            </a:endParaRP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6A9486BF-2F69-E593-CCA2-EB4A9045D8CC}"/>
              </a:ext>
            </a:extLst>
          </p:cNvPr>
          <p:cNvSpPr/>
          <p:nvPr/>
        </p:nvSpPr>
        <p:spPr>
          <a:xfrm rot="10800000">
            <a:off x="1140642" y="5689498"/>
            <a:ext cx="499620" cy="565608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232B45D8-D729-F6E5-B8D7-ECBAE43574DA}"/>
              </a:ext>
            </a:extLst>
          </p:cNvPr>
          <p:cNvSpPr/>
          <p:nvPr/>
        </p:nvSpPr>
        <p:spPr>
          <a:xfrm rot="10800000">
            <a:off x="4293911" y="5123890"/>
            <a:ext cx="499620" cy="565608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E7FE49-3948-3D63-A8AF-BD1DF6BDF9E2}"/>
              </a:ext>
            </a:extLst>
          </p:cNvPr>
          <p:cNvSpPr txBox="1"/>
          <p:nvPr/>
        </p:nvSpPr>
        <p:spPr>
          <a:xfrm>
            <a:off x="2804214" y="4569892"/>
            <a:ext cx="34790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>
                <a:latin typeface="Bahnschrift" panose="020B0502040204020203" pitchFamily="34" charset="0"/>
              </a:rPr>
              <a:t>C.</a:t>
            </a:r>
            <a:r>
              <a:rPr lang="sr-Cyrl-RS" sz="3000" dirty="0">
                <a:latin typeface="Bahnschrift" panose="020B0502040204020203" pitchFamily="34" charset="0"/>
              </a:rPr>
              <a:t> КАРЛОВЦИ</a:t>
            </a:r>
            <a:endParaRPr lang="en-GB" sz="3000" dirty="0">
              <a:latin typeface="Bahnschrift" panose="020B0502040204020203" pitchFamily="34" charset="0"/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5CB1D5A8-B9D3-6633-EBC6-8D9849D635DE}"/>
              </a:ext>
            </a:extLst>
          </p:cNvPr>
          <p:cNvSpPr/>
          <p:nvPr/>
        </p:nvSpPr>
        <p:spPr>
          <a:xfrm rot="10800000">
            <a:off x="7392577" y="4400653"/>
            <a:ext cx="499620" cy="565608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C21AA3-DD5C-356B-D19A-AC1806D6E76A}"/>
              </a:ext>
            </a:extLst>
          </p:cNvPr>
          <p:cNvSpPr txBox="1"/>
          <p:nvPr/>
        </p:nvSpPr>
        <p:spPr>
          <a:xfrm>
            <a:off x="6245753" y="3846655"/>
            <a:ext cx="27809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000" dirty="0">
                <a:latin typeface="Bahnschrift" panose="020B0502040204020203" pitchFamily="34" charset="0"/>
              </a:rPr>
              <a:t>СУБОТИЦА</a:t>
            </a:r>
            <a:endParaRPr lang="en-GB" sz="3000" dirty="0">
              <a:latin typeface="Bahnschrift" panose="020B0502040204020203" pitchFamily="34" charset="0"/>
            </a:endParaRP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5832E5C6-5B2E-3061-790A-3A0CC1D817E3}"/>
              </a:ext>
            </a:extLst>
          </p:cNvPr>
          <p:cNvSpPr/>
          <p:nvPr/>
        </p:nvSpPr>
        <p:spPr>
          <a:xfrm rot="10800000">
            <a:off x="4294300" y="3281047"/>
            <a:ext cx="499620" cy="565608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876557B7-A7AD-5F30-FB83-F50050B7C087}"/>
              </a:ext>
            </a:extLst>
          </p:cNvPr>
          <p:cNvSpPr/>
          <p:nvPr/>
        </p:nvSpPr>
        <p:spPr>
          <a:xfrm rot="10800000">
            <a:off x="1513004" y="2606815"/>
            <a:ext cx="499620" cy="565608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48" name="TextBox 2047">
            <a:extLst>
              <a:ext uri="{FF2B5EF4-FFF2-40B4-BE49-F238E27FC236}">
                <a16:creationId xmlns:a16="http://schemas.microsoft.com/office/drawing/2014/main" id="{DA6BD11A-B4C2-44DF-22E3-128A5E44B51E}"/>
              </a:ext>
            </a:extLst>
          </p:cNvPr>
          <p:cNvSpPr txBox="1"/>
          <p:nvPr/>
        </p:nvSpPr>
        <p:spPr>
          <a:xfrm>
            <a:off x="23307" y="2052817"/>
            <a:ext cx="34790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>
                <a:latin typeface="Bahnschrift" panose="020B0502040204020203" pitchFamily="34" charset="0"/>
              </a:rPr>
              <a:t>C</a:t>
            </a:r>
            <a:r>
              <a:rPr lang="sr-Cyrl-RS" sz="3000" dirty="0">
                <a:latin typeface="Bahnschrift" panose="020B0502040204020203" pitchFamily="34" charset="0"/>
              </a:rPr>
              <a:t>ЕНТАНДРЕЈА</a:t>
            </a:r>
            <a:endParaRPr lang="en-GB" sz="3000" dirty="0">
              <a:latin typeface="Bahnschrift" panose="020B0502040204020203" pitchFamily="34" charset="0"/>
            </a:endParaRPr>
          </a:p>
        </p:txBody>
      </p:sp>
      <p:sp>
        <p:nvSpPr>
          <p:cNvPr id="2051" name="TextBox 2050">
            <a:extLst>
              <a:ext uri="{FF2B5EF4-FFF2-40B4-BE49-F238E27FC236}">
                <a16:creationId xmlns:a16="http://schemas.microsoft.com/office/drawing/2014/main" id="{0057FB06-ED1A-CBD1-7925-EE1C72813982}"/>
              </a:ext>
            </a:extLst>
          </p:cNvPr>
          <p:cNvSpPr txBox="1"/>
          <p:nvPr/>
        </p:nvSpPr>
        <p:spPr>
          <a:xfrm>
            <a:off x="2687158" y="2618426"/>
            <a:ext cx="3921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4000" dirty="0">
                <a:latin typeface="Bahnschrift" panose="020B0502040204020203" pitchFamily="34" charset="0"/>
              </a:rPr>
              <a:t>БУДИМПЕШТА</a:t>
            </a:r>
            <a:endParaRPr lang="en-GB" sz="40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98967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animBg="1"/>
      <p:bldP spid="10" grpId="0"/>
      <p:bldP spid="12" grpId="0" animBg="1"/>
      <p:bldP spid="17" grpId="0" animBg="1"/>
      <p:bldP spid="18" grpId="0"/>
      <p:bldP spid="27" grpId="0" animBg="1"/>
      <p:bldP spid="28" grpId="0"/>
      <p:bldP spid="29" grpId="0" animBg="1"/>
      <p:bldP spid="30" grpId="0" animBg="1"/>
      <p:bldP spid="2048" grpId="0"/>
      <p:bldP spid="20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87103A-C48F-2FF5-7273-7955CCD2C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0C3DA7-932D-3747-58B0-0DDC1775CD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86" r="7300" b="13869"/>
          <a:stretch>
            <a:fillRect/>
          </a:stretch>
        </p:blipFill>
        <p:spPr>
          <a:xfrm>
            <a:off x="7086205" y="1534625"/>
            <a:ext cx="4714212" cy="35036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C720B0-B559-C60C-96F2-7C1E3DF747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558" r="8643"/>
          <a:stretch>
            <a:fillRect/>
          </a:stretch>
        </p:blipFill>
        <p:spPr>
          <a:xfrm>
            <a:off x="386630" y="1521194"/>
            <a:ext cx="3681166" cy="351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704942-70C8-05BF-B4D4-F6C588154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3247" y="201408"/>
            <a:ext cx="5665509" cy="1094069"/>
          </a:xfrm>
        </p:spPr>
        <p:txBody>
          <a:bodyPr/>
          <a:lstStyle/>
          <a:p>
            <a:r>
              <a:rPr lang="sr-Cyrl-RS" dirty="0">
                <a:latin typeface="Book Antiqua" panose="02040602050305030304" pitchFamily="18" charset="0"/>
              </a:rPr>
              <a:t>Сремски Карловци...</a:t>
            </a:r>
            <a:endParaRPr lang="en-GB" dirty="0">
              <a:latin typeface="Book Antiqua" panose="0204060205030503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0C23E3-3545-ACB2-6738-02F0549890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214" r="9917"/>
          <a:stretch>
            <a:fillRect/>
          </a:stretch>
        </p:blipFill>
        <p:spPr>
          <a:xfrm>
            <a:off x="4067796" y="1521194"/>
            <a:ext cx="3018408" cy="35170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57588C9-96EE-DE48-B105-A43E2B510CE7}"/>
              </a:ext>
            </a:extLst>
          </p:cNvPr>
          <p:cNvSpPr/>
          <p:nvPr/>
        </p:nvSpPr>
        <p:spPr>
          <a:xfrm>
            <a:off x="386632" y="1511766"/>
            <a:ext cx="11413785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3EC9B6-8445-3866-2875-74680CFF52DD}"/>
              </a:ext>
            </a:extLst>
          </p:cNvPr>
          <p:cNvSpPr txBox="1"/>
          <p:nvPr/>
        </p:nvSpPr>
        <p:spPr>
          <a:xfrm>
            <a:off x="386632" y="5007572"/>
            <a:ext cx="11413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Cyrl-RS" dirty="0">
                <a:latin typeface="Bahnschrift" panose="020B0502040204020203" pitchFamily="34" charset="0"/>
              </a:rPr>
              <a:t>Сремски Карловци, у прошлости једнан од најважнијих културних, духовних и образовних сентара код Срба. Овде је основана прва српска гимназија. Од важних објеката још издвајамо Карловачку богословију, Саборну цркву и Патријаршијски двор</a:t>
            </a:r>
            <a:endParaRPr lang="en-GB" dirty="0">
              <a:latin typeface="Bahnschrift" panose="020B0502040204020203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104FB87-02DA-40F5-24C8-47DB74283BAE}"/>
              </a:ext>
            </a:extLst>
          </p:cNvPr>
          <p:cNvSpPr/>
          <p:nvPr/>
        </p:nvSpPr>
        <p:spPr>
          <a:xfrm>
            <a:off x="386631" y="5931279"/>
            <a:ext cx="11413785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7BF888-6E97-D29C-14A4-45F84F1B7158}"/>
              </a:ext>
            </a:extLst>
          </p:cNvPr>
          <p:cNvSpPr/>
          <p:nvPr/>
        </p:nvSpPr>
        <p:spPr>
          <a:xfrm>
            <a:off x="386631" y="5002143"/>
            <a:ext cx="11413785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563510"/>
      </p:ext>
    </p:extLst>
  </p:cSld>
  <p:clrMapOvr>
    <a:masterClrMapping/>
  </p:clrMapOvr>
  <p:transition spd="slow"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A1BA12-13C7-DEDA-4F98-3F7703575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2E3EDFA-BB66-ECBD-64C9-B407E6941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39330"/>
          <a:stretch>
            <a:fillRect/>
          </a:stretch>
        </p:blipFill>
        <p:spPr>
          <a:xfrm>
            <a:off x="4674545" y="1660952"/>
            <a:ext cx="3199677" cy="35360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D5F0A9-4EE6-12C6-8D56-9B1C705C49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767" r="8117"/>
          <a:stretch>
            <a:fillRect/>
          </a:stretch>
        </p:blipFill>
        <p:spPr>
          <a:xfrm>
            <a:off x="7619033" y="1678840"/>
            <a:ext cx="4172505" cy="35137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6DDD87-1BA6-4DF4-203A-5DF3AF0199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877" r="13799"/>
          <a:stretch>
            <a:fillRect/>
          </a:stretch>
        </p:blipFill>
        <p:spPr>
          <a:xfrm>
            <a:off x="377752" y="1665600"/>
            <a:ext cx="4296793" cy="351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B6CB86-AF89-7EDE-DBAA-7E0CEEE0F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3247" y="201408"/>
            <a:ext cx="5665509" cy="1094069"/>
          </a:xfrm>
        </p:spPr>
        <p:txBody>
          <a:bodyPr/>
          <a:lstStyle/>
          <a:p>
            <a:pPr algn="ctr"/>
            <a:r>
              <a:rPr lang="sr-Cyrl-RS" dirty="0">
                <a:latin typeface="Book Antiqua" panose="02040602050305030304" pitchFamily="18" charset="0"/>
              </a:rPr>
              <a:t>Слике...</a:t>
            </a:r>
            <a:endParaRPr lang="en-GB" dirty="0">
              <a:latin typeface="Book Antiqua" panose="0204060205030503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946B727-5785-3DBE-F3C8-39848CC523CE}"/>
              </a:ext>
            </a:extLst>
          </p:cNvPr>
          <p:cNvSpPr/>
          <p:nvPr/>
        </p:nvSpPr>
        <p:spPr>
          <a:xfrm>
            <a:off x="377754" y="1646554"/>
            <a:ext cx="11413785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9E91CE-643C-7C04-3C58-024660F5CF10}"/>
              </a:ext>
            </a:extLst>
          </p:cNvPr>
          <p:cNvSpPr/>
          <p:nvPr/>
        </p:nvSpPr>
        <p:spPr>
          <a:xfrm>
            <a:off x="377753" y="5136931"/>
            <a:ext cx="11413785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104FB87-02DA-40F5-24C8-47DB74283BAE}"/>
              </a:ext>
            </a:extLst>
          </p:cNvPr>
          <p:cNvSpPr/>
          <p:nvPr/>
        </p:nvSpPr>
        <p:spPr>
          <a:xfrm>
            <a:off x="377753" y="5224879"/>
            <a:ext cx="11413785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274164"/>
      </p:ext>
    </p:extLst>
  </p:cSld>
  <p:clrMapOvr>
    <a:masterClrMapping/>
  </p:clrMapOvr>
  <p:transition spd="slow">
    <p:push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EA0629-B8B2-965D-2858-B3465EFD1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F416E6-2E70-090D-AE66-6951B87511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272"/>
          <a:stretch>
            <a:fillRect/>
          </a:stretch>
        </p:blipFill>
        <p:spPr>
          <a:xfrm>
            <a:off x="386630" y="1263191"/>
            <a:ext cx="3355811" cy="35360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E4A50F-DDC4-04C8-36C6-FA9E0A1778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693" r="16342"/>
          <a:stretch>
            <a:fillRect/>
          </a:stretch>
        </p:blipFill>
        <p:spPr>
          <a:xfrm>
            <a:off x="9044929" y="1286050"/>
            <a:ext cx="2755487" cy="3513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2870D4-C238-EBCB-1C6D-8E5C68CAA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442" y="1263191"/>
            <a:ext cx="5302487" cy="35360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D7B39B-8FA9-9810-F1C3-E8F3EB614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3247" y="201408"/>
            <a:ext cx="5665509" cy="1094069"/>
          </a:xfrm>
        </p:spPr>
        <p:txBody>
          <a:bodyPr/>
          <a:lstStyle/>
          <a:p>
            <a:pPr algn="ctr"/>
            <a:r>
              <a:rPr lang="sr-Cyrl-RS" dirty="0">
                <a:latin typeface="Book Antiqua" panose="02040602050305030304" pitchFamily="18" charset="0"/>
              </a:rPr>
              <a:t>Суботица...</a:t>
            </a:r>
            <a:endParaRPr lang="en-GB" dirty="0">
              <a:latin typeface="Book Antiqua" panose="0204060205030503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95F635-313C-62C8-82F6-4B0340B9D86B}"/>
              </a:ext>
            </a:extLst>
          </p:cNvPr>
          <p:cNvSpPr/>
          <p:nvPr/>
        </p:nvSpPr>
        <p:spPr>
          <a:xfrm>
            <a:off x="386632" y="1263191"/>
            <a:ext cx="11413785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DDA86E-6E43-9D66-E8A2-5206B3D92050}"/>
              </a:ext>
            </a:extLst>
          </p:cNvPr>
          <p:cNvSpPr/>
          <p:nvPr/>
        </p:nvSpPr>
        <p:spPr>
          <a:xfrm>
            <a:off x="386631" y="4753568"/>
            <a:ext cx="11413785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79317D6-2CFB-E4AC-32C2-0AC9D6718A55}"/>
              </a:ext>
            </a:extLst>
          </p:cNvPr>
          <p:cNvSpPr/>
          <p:nvPr/>
        </p:nvSpPr>
        <p:spPr>
          <a:xfrm>
            <a:off x="386631" y="6007247"/>
            <a:ext cx="11413785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1A07EC-5F19-F82E-B4B5-4A8D9D0F44B9}"/>
              </a:ext>
            </a:extLst>
          </p:cNvPr>
          <p:cNvSpPr txBox="1"/>
          <p:nvPr/>
        </p:nvSpPr>
        <p:spPr>
          <a:xfrm>
            <a:off x="386630" y="4780243"/>
            <a:ext cx="11413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latin typeface="Bahnschrift" panose="020B0502040204020203" pitchFamily="34" charset="0"/>
              </a:rPr>
              <a:t>Суботица је најсевернији град Србије, налази се у непосредној близини границе са Мађарском. Красе га бројне зграде у стилу мађарске сецесије, Градска кућа и Палата Рајхл, на пример. Поред богатог културног наслеђа који Суботица нуди, Палићко језеро представља врло привлачно место за одмор и рекреацију, а налази се недалеко од града.</a:t>
            </a:r>
            <a:endParaRPr lang="en-GB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839271"/>
      </p:ext>
    </p:extLst>
  </p:cSld>
  <p:clrMapOvr>
    <a:masterClrMapping/>
  </p:clrMapOvr>
  <p:transition spd="slow"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9A9CD0-54FA-F718-72D3-E8C82502E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BA38EF-F3E2-2701-FA86-E649F829C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b="13736"/>
          <a:stretch>
            <a:fillRect/>
          </a:stretch>
        </p:blipFill>
        <p:spPr>
          <a:xfrm>
            <a:off x="3464817" y="1454726"/>
            <a:ext cx="2250038" cy="34903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C92AE4-9C52-03D0-6F87-E6BE1B8B0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6105" y="1418626"/>
            <a:ext cx="2345434" cy="35170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D3A382-5884-0B6B-4C85-B94B7A9A10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772"/>
          <a:stretch>
            <a:fillRect/>
          </a:stretch>
        </p:blipFill>
        <p:spPr>
          <a:xfrm>
            <a:off x="5714855" y="1431868"/>
            <a:ext cx="3731249" cy="35360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D50B46-948C-0741-E281-F9E29EE0B31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1835"/>
          <a:stretch>
            <a:fillRect/>
          </a:stretch>
        </p:blipFill>
        <p:spPr>
          <a:xfrm>
            <a:off x="377753" y="1431867"/>
            <a:ext cx="3087064" cy="35360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8DEDC4-B4F7-5138-601C-43B7DE39B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3247" y="201408"/>
            <a:ext cx="5665509" cy="1094069"/>
          </a:xfrm>
        </p:spPr>
        <p:txBody>
          <a:bodyPr/>
          <a:lstStyle/>
          <a:p>
            <a:pPr algn="ctr"/>
            <a:r>
              <a:rPr lang="sr-Cyrl-RS" dirty="0">
                <a:latin typeface="Book Antiqua" panose="02040602050305030304" pitchFamily="18" charset="0"/>
              </a:rPr>
              <a:t>Будимпешта...</a:t>
            </a:r>
            <a:endParaRPr lang="en-GB" dirty="0">
              <a:latin typeface="Book Antiqua" panose="0204060205030503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92B393-7C45-141A-C6D2-912C4855180C}"/>
              </a:ext>
            </a:extLst>
          </p:cNvPr>
          <p:cNvSpPr/>
          <p:nvPr/>
        </p:nvSpPr>
        <p:spPr>
          <a:xfrm>
            <a:off x="377754" y="1431867"/>
            <a:ext cx="11413785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7F582A-BB1E-B59E-CF04-33EB619A430B}"/>
              </a:ext>
            </a:extLst>
          </p:cNvPr>
          <p:cNvSpPr/>
          <p:nvPr/>
        </p:nvSpPr>
        <p:spPr>
          <a:xfrm>
            <a:off x="377753" y="4922244"/>
            <a:ext cx="11413785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EC9E960-0141-E379-EB96-47175C6A9081}"/>
              </a:ext>
            </a:extLst>
          </p:cNvPr>
          <p:cNvSpPr/>
          <p:nvPr/>
        </p:nvSpPr>
        <p:spPr>
          <a:xfrm>
            <a:off x="377749" y="6214008"/>
            <a:ext cx="11413785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AE48EB-CAE3-1F85-F42F-1340173010DA}"/>
              </a:ext>
            </a:extLst>
          </p:cNvPr>
          <p:cNvSpPr txBox="1"/>
          <p:nvPr/>
        </p:nvSpPr>
        <p:spPr>
          <a:xfrm>
            <a:off x="377749" y="4990821"/>
            <a:ext cx="11413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Cyrl-RS" dirty="0">
                <a:latin typeface="Bahnschrift" panose="020B0502040204020203" pitchFamily="34" charset="0"/>
              </a:rPr>
              <a:t>Престоница Мађарске, уједно и њен највећи град. Дунав је својим током дели на брдовит Будим и равничарску Пешту повезане старим ланчаним мостовима. У оквиру њене раскошне архитектуре посебно место заузимају зграда Парламента, Будимски дворац, Рибарска тврђава, зграда Опере... Чувена је по својој богатој историји, културном наслеђу, старим термалним купатилима...</a:t>
            </a:r>
            <a:endParaRPr lang="en-GB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14826"/>
      </p:ext>
    </p:extLst>
  </p:cSld>
  <p:clrMapOvr>
    <a:masterClrMapping/>
  </p:clrMapOvr>
  <p:transition spd="slow"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E6A827-166D-15AC-F6F6-73DAFC91F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91D1739-6F72-F4DC-0BCC-4764A40E2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8895" r="6739" b="7615"/>
          <a:stretch>
            <a:fillRect/>
          </a:stretch>
        </p:blipFill>
        <p:spPr>
          <a:xfrm>
            <a:off x="3595455" y="1745665"/>
            <a:ext cx="2379588" cy="35069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27641F-27A3-4742-13EB-9EC7E30A34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28" r="24232"/>
          <a:stretch>
            <a:fillRect/>
          </a:stretch>
        </p:blipFill>
        <p:spPr>
          <a:xfrm>
            <a:off x="7881307" y="1717324"/>
            <a:ext cx="3919108" cy="34966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B25FAB-C748-8BCC-AEB3-DB024F3EE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1974" y="1746497"/>
            <a:ext cx="2312402" cy="3467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C43A28-B209-4853-9F44-53954ED377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9349" r="31767" b="14195"/>
          <a:stretch>
            <a:fillRect/>
          </a:stretch>
        </p:blipFill>
        <p:spPr>
          <a:xfrm>
            <a:off x="386630" y="1699946"/>
            <a:ext cx="3208825" cy="3552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08E19C-DCCC-C8F5-6512-6EE9A726E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3247" y="201408"/>
            <a:ext cx="5665509" cy="1094069"/>
          </a:xfrm>
        </p:spPr>
        <p:txBody>
          <a:bodyPr/>
          <a:lstStyle/>
          <a:p>
            <a:pPr algn="ctr"/>
            <a:r>
              <a:rPr lang="sr-Cyrl-RS" dirty="0">
                <a:latin typeface="Book Antiqua" panose="02040602050305030304" pitchFamily="18" charset="0"/>
              </a:rPr>
              <a:t>Слике...</a:t>
            </a:r>
            <a:endParaRPr lang="en-GB" dirty="0">
              <a:latin typeface="Book Antiqua" panose="0204060205030503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B31A60-22A2-7B5F-E50B-0084EAAD4297}"/>
              </a:ext>
            </a:extLst>
          </p:cNvPr>
          <p:cNvSpPr/>
          <p:nvPr/>
        </p:nvSpPr>
        <p:spPr>
          <a:xfrm>
            <a:off x="386631" y="1707074"/>
            <a:ext cx="11413785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227200-02C3-606C-62C4-0DAD94507A6B}"/>
              </a:ext>
            </a:extLst>
          </p:cNvPr>
          <p:cNvSpPr/>
          <p:nvPr/>
        </p:nvSpPr>
        <p:spPr>
          <a:xfrm>
            <a:off x="386630" y="5206887"/>
            <a:ext cx="11413785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9CCE5E5-0837-B098-7A58-9AB015131204}"/>
              </a:ext>
            </a:extLst>
          </p:cNvPr>
          <p:cNvSpPr/>
          <p:nvPr/>
        </p:nvSpPr>
        <p:spPr>
          <a:xfrm>
            <a:off x="386630" y="5291197"/>
            <a:ext cx="11413785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38783"/>
      </p:ext>
    </p:extLst>
  </p:cSld>
  <p:clrMapOvr>
    <a:masterClrMapping/>
  </p:clrMapOvr>
  <p:transition spd="slow"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3623DF-4B67-AD6B-8D24-F33CB1AEA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E6F9B18-0F3D-7F93-80A0-D8C55979FBCD}"/>
              </a:ext>
            </a:extLst>
          </p:cNvPr>
          <p:cNvSpPr txBox="1"/>
          <p:nvPr/>
        </p:nvSpPr>
        <p:spPr>
          <a:xfrm>
            <a:off x="386632" y="4780243"/>
            <a:ext cx="114137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dirty="0" err="1">
                <a:latin typeface="Bahnschrift" panose="020B0502040204020203" pitchFamily="34" charset="0"/>
              </a:rPr>
              <a:t>Сентандреја</a:t>
            </a:r>
            <a:r>
              <a:rPr lang="en-US" altLang="en-US" dirty="0">
                <a:latin typeface="Bahnschrift" panose="020B0502040204020203" pitchFamily="34" charset="0"/>
              </a:rPr>
              <a:t> </a:t>
            </a:r>
            <a:r>
              <a:rPr lang="en-US" altLang="en-US" dirty="0" err="1">
                <a:latin typeface="Bahnschrift" panose="020B0502040204020203" pitchFamily="34" charset="0"/>
              </a:rPr>
              <a:t>је</a:t>
            </a:r>
            <a:r>
              <a:rPr lang="en-US" altLang="en-US" dirty="0">
                <a:latin typeface="Bahnschrift" panose="020B0502040204020203" pitchFamily="34" charset="0"/>
              </a:rPr>
              <a:t> </a:t>
            </a:r>
            <a:r>
              <a:rPr lang="en-US" altLang="en-US" dirty="0" err="1">
                <a:latin typeface="Bahnschrift" panose="020B0502040204020203" pitchFamily="34" charset="0"/>
              </a:rPr>
              <a:t>живописан</a:t>
            </a:r>
            <a:r>
              <a:rPr lang="en-US" altLang="en-US" dirty="0">
                <a:latin typeface="Bahnschrift" panose="020B0502040204020203" pitchFamily="34" charset="0"/>
              </a:rPr>
              <a:t> </a:t>
            </a:r>
            <a:r>
              <a:rPr lang="en-US" altLang="en-US" dirty="0" err="1">
                <a:latin typeface="Bahnschrift" panose="020B0502040204020203" pitchFamily="34" charset="0"/>
              </a:rPr>
              <a:t>град</a:t>
            </a:r>
            <a:r>
              <a:rPr lang="sr-Cyrl-RS" altLang="en-US" dirty="0">
                <a:latin typeface="Bahnschrift" panose="020B0502040204020203" pitchFamily="34" charset="0"/>
              </a:rPr>
              <a:t> који лежи на обали Дунава,</a:t>
            </a:r>
            <a:r>
              <a:rPr lang="en-US" altLang="en-US" dirty="0">
                <a:latin typeface="Bahnschrift" panose="020B0502040204020203" pitchFamily="34" charset="0"/>
              </a:rPr>
              <a:t> </a:t>
            </a:r>
            <a:r>
              <a:rPr lang="sr-Cyrl-RS" altLang="en-US" dirty="0">
                <a:latin typeface="Bahnschrift" panose="020B0502040204020203" pitchFamily="34" charset="0"/>
              </a:rPr>
              <a:t>недалеко од </a:t>
            </a:r>
            <a:r>
              <a:rPr lang="en-US" altLang="en-US" dirty="0" err="1">
                <a:latin typeface="Bahnschrift" panose="020B0502040204020203" pitchFamily="34" charset="0"/>
              </a:rPr>
              <a:t>Будимпеште</a:t>
            </a:r>
            <a:r>
              <a:rPr lang="en-US" altLang="en-US" dirty="0">
                <a:latin typeface="Bahnschrift" panose="020B0502040204020203" pitchFamily="34" charset="0"/>
              </a:rPr>
              <a:t>. </a:t>
            </a:r>
            <a:r>
              <a:rPr lang="en-US" altLang="en-US" dirty="0" err="1">
                <a:latin typeface="Bahnschrift" panose="020B0502040204020203" pitchFamily="34" charset="0"/>
              </a:rPr>
              <a:t>Током</a:t>
            </a:r>
            <a:r>
              <a:rPr lang="en-US" altLang="en-US" dirty="0">
                <a:latin typeface="Bahnschrift" panose="020B0502040204020203" pitchFamily="34" charset="0"/>
              </a:rPr>
              <a:t> 17. </a:t>
            </a:r>
            <a:r>
              <a:rPr lang="en-US" altLang="en-US" dirty="0" err="1">
                <a:latin typeface="Bahnschrift" panose="020B0502040204020203" pitchFamily="34" charset="0"/>
              </a:rPr>
              <a:t>века</a:t>
            </a:r>
            <a:r>
              <a:rPr lang="en-US" altLang="en-US" dirty="0">
                <a:latin typeface="Bahnschrift" panose="020B0502040204020203" pitchFamily="34" charset="0"/>
              </a:rPr>
              <a:t> </a:t>
            </a:r>
            <a:r>
              <a:rPr lang="en-US" altLang="en-US" dirty="0" err="1">
                <a:latin typeface="Bahnschrift" panose="020B0502040204020203" pitchFamily="34" charset="0"/>
              </a:rPr>
              <a:t>насељавају</a:t>
            </a:r>
            <a:r>
              <a:rPr lang="en-US" altLang="en-US" dirty="0">
                <a:latin typeface="Bahnschrift" panose="020B0502040204020203" pitchFamily="34" charset="0"/>
              </a:rPr>
              <a:t> </a:t>
            </a:r>
            <a:r>
              <a:rPr lang="en-US" altLang="en-US" dirty="0" err="1">
                <a:latin typeface="Bahnschrift" panose="020B0502040204020203" pitchFamily="34" charset="0"/>
              </a:rPr>
              <a:t>га</a:t>
            </a:r>
            <a:r>
              <a:rPr lang="en-US" altLang="en-US" dirty="0">
                <a:latin typeface="Bahnschrift" panose="020B0502040204020203" pitchFamily="34" charset="0"/>
              </a:rPr>
              <a:t> </a:t>
            </a:r>
            <a:r>
              <a:rPr lang="en-US" altLang="en-US" dirty="0" err="1">
                <a:latin typeface="Bahnschrift" panose="020B0502040204020203" pitchFamily="34" charset="0"/>
              </a:rPr>
              <a:t>Срби</a:t>
            </a:r>
            <a:r>
              <a:rPr lang="en-US" altLang="en-US" dirty="0">
                <a:latin typeface="Bahnschrift" panose="020B0502040204020203" pitchFamily="34" charset="0"/>
              </a:rPr>
              <a:t> </a:t>
            </a:r>
            <a:r>
              <a:rPr lang="en-US" altLang="en-US" dirty="0" err="1">
                <a:latin typeface="Bahnschrift" panose="020B0502040204020203" pitchFamily="34" charset="0"/>
              </a:rPr>
              <a:t>који</a:t>
            </a:r>
            <a:r>
              <a:rPr lang="en-US" altLang="en-US" dirty="0">
                <a:latin typeface="Bahnschrift" panose="020B0502040204020203" pitchFamily="34" charset="0"/>
              </a:rPr>
              <a:t> </a:t>
            </a:r>
            <a:r>
              <a:rPr lang="en-US" altLang="en-US" dirty="0" err="1">
                <a:latin typeface="Bahnschrift" panose="020B0502040204020203" pitchFamily="34" charset="0"/>
              </a:rPr>
              <a:t>беже</a:t>
            </a:r>
            <a:r>
              <a:rPr lang="en-US" altLang="en-US" dirty="0">
                <a:latin typeface="Bahnschrift" panose="020B0502040204020203" pitchFamily="34" charset="0"/>
              </a:rPr>
              <a:t> </a:t>
            </a:r>
            <a:r>
              <a:rPr lang="en-US" altLang="en-US" dirty="0" err="1">
                <a:latin typeface="Bahnschrift" panose="020B0502040204020203" pitchFamily="34" charset="0"/>
              </a:rPr>
              <a:t>од</a:t>
            </a:r>
            <a:r>
              <a:rPr lang="en-US" altLang="en-US" dirty="0">
                <a:latin typeface="Bahnschrift" panose="020B0502040204020203" pitchFamily="34" charset="0"/>
              </a:rPr>
              <a:t> </a:t>
            </a:r>
            <a:r>
              <a:rPr lang="en-US" altLang="en-US" dirty="0" err="1">
                <a:latin typeface="Bahnschrift" panose="020B0502040204020203" pitchFamily="34" charset="0"/>
              </a:rPr>
              <a:t>османске</a:t>
            </a:r>
            <a:r>
              <a:rPr lang="en-US" altLang="en-US" dirty="0">
                <a:latin typeface="Bahnschrift" panose="020B0502040204020203" pitchFamily="34" charset="0"/>
              </a:rPr>
              <a:t> </a:t>
            </a:r>
            <a:r>
              <a:rPr lang="en-US" altLang="en-US" dirty="0" err="1">
                <a:latin typeface="Bahnschrift" panose="020B0502040204020203" pitchFamily="34" charset="0"/>
              </a:rPr>
              <a:t>власти</a:t>
            </a:r>
            <a:r>
              <a:rPr lang="en-US" altLang="en-US" dirty="0">
                <a:latin typeface="Bahnschrift" panose="020B0502040204020203" pitchFamily="34" charset="0"/>
              </a:rPr>
              <a:t>, </a:t>
            </a:r>
            <a:r>
              <a:rPr lang="en-US" altLang="en-US" dirty="0" err="1">
                <a:latin typeface="Bahnschrift" panose="020B0502040204020203" pitchFamily="34" charset="0"/>
              </a:rPr>
              <a:t>што</a:t>
            </a:r>
            <a:r>
              <a:rPr lang="en-US" altLang="en-US" dirty="0">
                <a:latin typeface="Bahnschrift" panose="020B0502040204020203" pitchFamily="34" charset="0"/>
              </a:rPr>
              <a:t> </a:t>
            </a:r>
            <a:r>
              <a:rPr lang="en-US" altLang="en-US" dirty="0" err="1">
                <a:latin typeface="Bahnschrift" panose="020B0502040204020203" pitchFamily="34" charset="0"/>
              </a:rPr>
              <a:t>је</a:t>
            </a:r>
            <a:r>
              <a:rPr lang="en-US" altLang="en-US" dirty="0">
                <a:latin typeface="Bahnschrift" panose="020B0502040204020203" pitchFamily="34" charset="0"/>
              </a:rPr>
              <a:t> </a:t>
            </a:r>
            <a:r>
              <a:rPr lang="en-US" altLang="en-US" dirty="0" err="1">
                <a:latin typeface="Bahnschrift" panose="020B0502040204020203" pitchFamily="34" charset="0"/>
              </a:rPr>
              <a:t>оставило</a:t>
            </a:r>
            <a:r>
              <a:rPr lang="en-US" altLang="en-US" dirty="0">
                <a:latin typeface="Bahnschrift" panose="020B0502040204020203" pitchFamily="34" charset="0"/>
              </a:rPr>
              <a:t> </a:t>
            </a:r>
            <a:r>
              <a:rPr lang="en-US" altLang="en-US" dirty="0" err="1">
                <a:latin typeface="Bahnschrift" panose="020B0502040204020203" pitchFamily="34" charset="0"/>
              </a:rPr>
              <a:t>снажан</a:t>
            </a:r>
            <a:r>
              <a:rPr lang="en-US" altLang="en-US" dirty="0">
                <a:latin typeface="Bahnschrift" panose="020B0502040204020203" pitchFamily="34" charset="0"/>
              </a:rPr>
              <a:t> </a:t>
            </a:r>
            <a:r>
              <a:rPr lang="en-US" altLang="en-US" dirty="0" err="1">
                <a:latin typeface="Bahnschrift" panose="020B0502040204020203" pitchFamily="34" charset="0"/>
              </a:rPr>
              <a:t>културни</a:t>
            </a:r>
            <a:r>
              <a:rPr lang="en-US" altLang="en-US" dirty="0">
                <a:latin typeface="Bahnschrift" panose="020B0502040204020203" pitchFamily="34" charset="0"/>
              </a:rPr>
              <a:t> и </a:t>
            </a:r>
            <a:r>
              <a:rPr lang="en-US" altLang="en-US" dirty="0" err="1">
                <a:latin typeface="Bahnschrift" panose="020B0502040204020203" pitchFamily="34" charset="0"/>
              </a:rPr>
              <a:t>архитектонски</a:t>
            </a:r>
            <a:r>
              <a:rPr lang="en-US" altLang="en-US" dirty="0">
                <a:latin typeface="Bahnschrift" panose="020B0502040204020203" pitchFamily="34" charset="0"/>
              </a:rPr>
              <a:t> </a:t>
            </a:r>
            <a:r>
              <a:rPr lang="en-US" altLang="en-US" dirty="0" err="1">
                <a:latin typeface="Bahnschrift" panose="020B0502040204020203" pitchFamily="34" charset="0"/>
              </a:rPr>
              <a:t>траг</a:t>
            </a:r>
            <a:r>
              <a:rPr lang="en-US" altLang="en-US" dirty="0">
                <a:latin typeface="Bahnschrift" panose="020B0502040204020203" pitchFamily="34" charset="0"/>
              </a:rPr>
              <a:t>.</a:t>
            </a:r>
            <a:r>
              <a:rPr lang="sr-Cyrl-RS" altLang="en-US" dirty="0">
                <a:latin typeface="Bahnschrift" panose="020B0502040204020203" pitchFamily="34" charset="0"/>
              </a:rPr>
              <a:t> Сокаци и уске улице пружају се на све стране, оивичени малим разнобојним кућама. На појединим местима из покривача црвених кровова уздижу се звоници православних цркава. Такође се могу наћи галерије и музеј икоје сведоче о његовом уметничком духу.</a:t>
            </a:r>
          </a:p>
          <a:p>
            <a:endParaRPr lang="sr-Cyrl-RS" altLang="en-US" dirty="0">
              <a:latin typeface="Bahnschrift" panose="020B0502040204020203" pitchFamily="34" charset="0"/>
            </a:endParaRPr>
          </a:p>
          <a:p>
            <a:endParaRPr lang="en-GB" dirty="0">
              <a:latin typeface="Bahnschrift" panose="020B050204020402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72D635-621E-6740-F30E-FFDDA892F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817" y="1286050"/>
            <a:ext cx="2492599" cy="34714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5FFA9-FDBE-6599-D409-574EFA3F5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725" y="1259281"/>
            <a:ext cx="2745092" cy="34942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D62310-5034-2627-955B-E88326AD8F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631" y="1263191"/>
            <a:ext cx="2745092" cy="34903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A140EC-77FA-0354-8315-7CE0BD10E8D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26856"/>
          <a:stretch>
            <a:fillRect/>
          </a:stretch>
        </p:blipFill>
        <p:spPr>
          <a:xfrm>
            <a:off x="3131723" y="1299387"/>
            <a:ext cx="3431002" cy="34769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05576C-73BA-F175-EB75-40F7411C0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3247" y="201408"/>
            <a:ext cx="5665509" cy="1094069"/>
          </a:xfrm>
        </p:spPr>
        <p:txBody>
          <a:bodyPr/>
          <a:lstStyle/>
          <a:p>
            <a:pPr algn="ctr"/>
            <a:r>
              <a:rPr lang="sr-Cyrl-RS" dirty="0">
                <a:latin typeface="Book Antiqua" panose="02040602050305030304" pitchFamily="18" charset="0"/>
              </a:rPr>
              <a:t>Сентандреја...</a:t>
            </a:r>
            <a:endParaRPr lang="en-GB" dirty="0">
              <a:latin typeface="Book Antiqua" panose="0204060205030503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AED6BC3-556C-C5A9-88C7-8BB35F0BF669}"/>
              </a:ext>
            </a:extLst>
          </p:cNvPr>
          <p:cNvSpPr/>
          <p:nvPr/>
        </p:nvSpPr>
        <p:spPr>
          <a:xfrm>
            <a:off x="386632" y="1263191"/>
            <a:ext cx="11413785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943DF3-ADBB-E9A5-5049-DCC24FF01657}"/>
              </a:ext>
            </a:extLst>
          </p:cNvPr>
          <p:cNvSpPr/>
          <p:nvPr/>
        </p:nvSpPr>
        <p:spPr>
          <a:xfrm>
            <a:off x="386631" y="4753568"/>
            <a:ext cx="11413785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BCDEF54-6A65-EB52-A4BE-52820060D8B4}"/>
              </a:ext>
            </a:extLst>
          </p:cNvPr>
          <p:cNvSpPr/>
          <p:nvPr/>
        </p:nvSpPr>
        <p:spPr>
          <a:xfrm>
            <a:off x="386631" y="6286455"/>
            <a:ext cx="11413785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310629"/>
      </p:ext>
    </p:extLst>
  </p:cSld>
  <p:clrMapOvr>
    <a:masterClrMapping/>
  </p:clrMapOvr>
  <p:transition spd="slow"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2695EE-B741-4EE8-DA11-696F35001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F5CC989-7537-BE28-4908-4A5D0D9B00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84" t="13055" r="9510"/>
          <a:stretch>
            <a:fillRect/>
          </a:stretch>
        </p:blipFill>
        <p:spPr>
          <a:xfrm>
            <a:off x="756051" y="1737654"/>
            <a:ext cx="5337471" cy="34843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E02102-AA0C-7003-46DC-3FB9F6F2F9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33" t="1905" r="16632" b="19072"/>
          <a:stretch>
            <a:fillRect/>
          </a:stretch>
        </p:blipFill>
        <p:spPr>
          <a:xfrm>
            <a:off x="6093522" y="1752791"/>
            <a:ext cx="5337471" cy="34998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2B93D8-D79D-5BC8-F62C-BA34827A9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764" y="254674"/>
            <a:ext cx="9279516" cy="1094069"/>
          </a:xfrm>
        </p:spPr>
        <p:txBody>
          <a:bodyPr>
            <a:normAutofit/>
          </a:bodyPr>
          <a:lstStyle/>
          <a:p>
            <a:pPr algn="ctr"/>
            <a:r>
              <a:rPr lang="sr-Cyrl-RS" dirty="0">
                <a:latin typeface="Book Antiqua" panose="02040602050305030304" pitchFamily="18" charset="0"/>
              </a:rPr>
              <a:t>Наши ученици и наставници...</a:t>
            </a:r>
            <a:endParaRPr lang="en-GB" dirty="0">
              <a:latin typeface="Book Antiqua" panose="0204060205030503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A0E0C2-375B-6715-C632-F61D85A37B3A}"/>
              </a:ext>
            </a:extLst>
          </p:cNvPr>
          <p:cNvSpPr/>
          <p:nvPr/>
        </p:nvSpPr>
        <p:spPr>
          <a:xfrm>
            <a:off x="756052" y="1707072"/>
            <a:ext cx="10674942" cy="457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28D2DC-5803-D71A-CCB4-25F81E580661}"/>
              </a:ext>
            </a:extLst>
          </p:cNvPr>
          <p:cNvSpPr/>
          <p:nvPr/>
        </p:nvSpPr>
        <p:spPr>
          <a:xfrm>
            <a:off x="756050" y="5199163"/>
            <a:ext cx="10674942" cy="457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5AC68A-D06B-4BBB-09C1-EED24D947FC4}"/>
              </a:ext>
            </a:extLst>
          </p:cNvPr>
          <p:cNvSpPr/>
          <p:nvPr/>
        </p:nvSpPr>
        <p:spPr>
          <a:xfrm>
            <a:off x="756050" y="5298323"/>
            <a:ext cx="10674942" cy="457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94639"/>
      </p:ext>
    </p:extLst>
  </p:cSld>
  <p:clrMapOvr>
    <a:masterClrMapping/>
  </p:clrMapOvr>
  <p:transition spd="slow">
    <p:push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</TotalTime>
  <Words>299</Words>
  <Application>Microsoft Office PowerPoint</Application>
  <PresentationFormat>Widescreen</PresentationFormat>
  <Paragraphs>32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Bahnschrift</vt:lpstr>
      <vt:lpstr>Book Antiqua</vt:lpstr>
      <vt:lpstr>Calibri</vt:lpstr>
      <vt:lpstr>Calibri Light</vt:lpstr>
      <vt:lpstr>Office Theme</vt:lpstr>
      <vt:lpstr>ЕКСКУРЗИЈА ‘26</vt:lpstr>
      <vt:lpstr>ПОСЕЋЕНА МЕСТА</vt:lpstr>
      <vt:lpstr>Сремски Карловци...</vt:lpstr>
      <vt:lpstr>Слике...</vt:lpstr>
      <vt:lpstr>Суботица...</vt:lpstr>
      <vt:lpstr>Будимпешта...</vt:lpstr>
      <vt:lpstr>Слике...</vt:lpstr>
      <vt:lpstr>Сентандреја...</vt:lpstr>
      <vt:lpstr>Наши ученици и наставници...</vt:lpstr>
      <vt:lpstr>Наши ученици и наставници...</vt:lpstr>
      <vt:lpstr>Наши ученици и наставници...</vt:lpstr>
      <vt:lpstr>XВАЛА НА ПАЖЊИ!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Ivan Boban Stepic</dc:creator>
  <cp:lastModifiedBy>Ivan Boban Stepic</cp:lastModifiedBy>
  <cp:revision>6</cp:revision>
  <dcterms:created xsi:type="dcterms:W3CDTF">2026-05-04T12:52:46Z</dcterms:created>
  <dcterms:modified xsi:type="dcterms:W3CDTF">2026-05-05T15:09:52Z</dcterms:modified>
</cp:coreProperties>
</file>